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6858000" cy="1219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38" d="100"/>
          <a:sy n="38" d="100"/>
        </p:scale>
        <p:origin x="23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7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367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815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0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48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16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465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358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84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33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219"/>
            <a:fld id="{36C7EC59-4BB4-4869-8A41-FC71D3ADFD5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3/16/2023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219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0219"/>
            <a:fld id="{87EBCCF4-ED99-4A00-B16E-56DBEB81F7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30219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20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svg"/><Relationship Id="rId13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gif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sv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5" Type="http://schemas.openxmlformats.org/officeDocument/2006/relationships/image" Target="../media/image12.emf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882709" y="7"/>
            <a:ext cx="8623433" cy="1219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882709" y="11340561"/>
            <a:ext cx="8623433" cy="851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883B47B-934B-4322-B0B4-FB3EE872FD81}"/>
              </a:ext>
            </a:extLst>
          </p:cNvPr>
          <p:cNvGrpSpPr/>
          <p:nvPr/>
        </p:nvGrpSpPr>
        <p:grpSpPr>
          <a:xfrm>
            <a:off x="4152710" y="11470781"/>
            <a:ext cx="3331628" cy="589748"/>
            <a:chOff x="6291600" y="5489888"/>
            <a:chExt cx="5735189" cy="102148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F232589-7E6B-4B00-A76B-78698BEE3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297416" y="5570783"/>
              <a:ext cx="1729373" cy="859690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514E18C-0AD2-465D-85B2-D4F48D170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1600" y="5496660"/>
              <a:ext cx="1702948" cy="100793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6CEC0EE-BDEA-4AC9-8743-3C03C44145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6" r="4306"/>
            <a:stretch/>
          </p:blipFill>
          <p:spPr>
            <a:xfrm>
              <a:off x="8039269" y="5489888"/>
              <a:ext cx="2027285" cy="1021482"/>
            </a:xfrm>
            <a:prstGeom prst="rect">
              <a:avLst/>
            </a:prstGeom>
          </p:spPr>
        </p:pic>
      </p:grpSp>
      <p:sp>
        <p:nvSpPr>
          <p:cNvPr id="11" name="Rectangle 10"/>
          <p:cNvSpPr/>
          <p:nvPr/>
        </p:nvSpPr>
        <p:spPr>
          <a:xfrm>
            <a:off x="-882713" y="2"/>
            <a:ext cx="8623433" cy="1475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373438" y="77690"/>
            <a:ext cx="7954667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0219"/>
            <a:r>
              <a:rPr lang="en-GB" sz="1801" dirty="0">
                <a:latin typeface="Arial Black" panose="020B0A04020102020204" pitchFamily="34" charset="0"/>
                <a:cs typeface="Arial BOLD" panose="020B0704020202020204" pitchFamily="34" charset="0"/>
              </a:rPr>
              <a:t>Association of maternal age with utilization of antenatal care services and knowledge of child development in rural Limpopo, South Africa</a:t>
            </a:r>
            <a:endParaRPr lang="en-US" sz="1801" dirty="0">
              <a:latin typeface="Bahnschrift" panose="020B0502040204020203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DB6ABCD7-7602-4F60-B38A-BDF080F979ED}"/>
              </a:ext>
            </a:extLst>
          </p:cNvPr>
          <p:cNvSpPr/>
          <p:nvPr/>
        </p:nvSpPr>
        <p:spPr>
          <a:xfrm rot="5400000">
            <a:off x="-1016789" y="334918"/>
            <a:ext cx="777426" cy="509278"/>
          </a:xfrm>
          <a:prstGeom prst="triangle">
            <a:avLst>
              <a:gd name="adj" fmla="val 50000"/>
            </a:avLst>
          </a:prstGeom>
          <a:solidFill>
            <a:srgbClr val="27A0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ZA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DD7A18-0B2F-4D20-AFA0-AE10CEC87D7E}"/>
              </a:ext>
            </a:extLst>
          </p:cNvPr>
          <p:cNvSpPr txBox="1"/>
          <p:nvPr/>
        </p:nvSpPr>
        <p:spPr>
          <a:xfrm>
            <a:off x="-395491" y="11516142"/>
            <a:ext cx="3008708" cy="250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0219"/>
            <a:r>
              <a:rPr lang="en-US" sz="1028" dirty="0">
                <a:solidFill>
                  <a:srgbClr val="2F5597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devans@heroza.org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2C8B5A-36C2-4A34-8626-9FBAF588545F}"/>
              </a:ext>
            </a:extLst>
          </p:cNvPr>
          <p:cNvSpPr txBox="1"/>
          <p:nvPr/>
        </p:nvSpPr>
        <p:spPr>
          <a:xfrm>
            <a:off x="-384630" y="11877583"/>
            <a:ext cx="1678523" cy="26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0219"/>
            <a:r>
              <a:rPr lang="en-US" sz="1141" dirty="0">
                <a:solidFill>
                  <a:srgbClr val="2F5597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+27 10 001 7930</a:t>
            </a:r>
          </a:p>
        </p:txBody>
      </p:sp>
      <p:pic>
        <p:nvPicPr>
          <p:cNvPr id="16" name="Graphic 14">
            <a:extLst>
              <a:ext uri="{FF2B5EF4-FFF2-40B4-BE49-F238E27FC236}">
                <a16:creationId xmlns:a16="http://schemas.microsoft.com/office/drawing/2014/main" id="{12E9065C-8F2B-4E5F-A1D5-B2B15DA350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-770663" y="11468566"/>
            <a:ext cx="375906" cy="259404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269253FB-BBC4-4C35-9994-7B2668C9E9A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-683432" y="11826988"/>
            <a:ext cx="259404" cy="25940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-662430" y="974277"/>
            <a:ext cx="8436980" cy="52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1" u="sng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Nozipho Musakwa</a:t>
            </a:r>
            <a:r>
              <a:rPr lang="en-US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Mhairi</a:t>
            </a:r>
            <a:r>
              <a:rPr lang="en-US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Maskew</a:t>
            </a:r>
            <a:r>
              <a:rPr lang="en-US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Coetzee L, </a:t>
            </a:r>
            <a:r>
              <a:rPr lang="en-ZA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Moolla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ZA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Maluleke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V, </a:t>
            </a:r>
            <a:r>
              <a:rPr lang="en-ZA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Leshabane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 , Robertson A, </a:t>
            </a:r>
            <a:r>
              <a:rPr lang="en-ZA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Marincowitz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G, Zuckerman M, </a:t>
            </a:r>
            <a:r>
              <a:rPr lang="en-ZA" sz="1401" dirty="0" err="1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Railton</a:t>
            </a:r>
            <a:r>
              <a:rPr lang="en-ZA" sz="140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J, Fink G, Hamer DH, Yousafzai A, Rockers PC, Denise Evans</a:t>
            </a:r>
            <a:r>
              <a:rPr lang="en-ZA" sz="1401" baseline="300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en-US" sz="1202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792367" y="1573575"/>
            <a:ext cx="4087751" cy="390677"/>
          </a:xfrm>
          <a:prstGeom prst="rect">
            <a:avLst/>
          </a:prstGeom>
          <a:solidFill>
            <a:srgbClr val="27A0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-793383" y="5705736"/>
            <a:ext cx="8435956" cy="375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772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-682337" y="1624267"/>
            <a:ext cx="1361270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0219"/>
            <a:r>
              <a:rPr lang="en-US" sz="1710" dirty="0">
                <a:solidFill>
                  <a:prstClr val="white"/>
                </a:solidFill>
                <a:latin typeface="Bahnschrift" panose="020B0502040204020203" pitchFamily="34" charset="0"/>
              </a:rPr>
              <a:t>Background</a:t>
            </a:r>
          </a:p>
        </p:txBody>
      </p:sp>
      <p:sp>
        <p:nvSpPr>
          <p:cNvPr id="26" name="Rectangle 25"/>
          <p:cNvSpPr/>
          <p:nvPr/>
        </p:nvSpPr>
        <p:spPr>
          <a:xfrm>
            <a:off x="-792367" y="1964250"/>
            <a:ext cx="4087751" cy="3559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55837" y="1573575"/>
            <a:ext cx="4087751" cy="390677"/>
          </a:xfrm>
          <a:prstGeom prst="rect">
            <a:avLst/>
          </a:prstGeom>
          <a:solidFill>
            <a:srgbClr val="27A0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63543" y="1624267"/>
            <a:ext cx="1019831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0219"/>
            <a:r>
              <a:rPr lang="en-US" sz="1710" dirty="0">
                <a:solidFill>
                  <a:prstClr val="white"/>
                </a:solidFill>
                <a:latin typeface="Bahnschrift" panose="020B0502040204020203" pitchFamily="34" charset="0"/>
              </a:rPr>
              <a:t>Methods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555837" y="1964250"/>
            <a:ext cx="4087751" cy="3559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-726886" y="2036764"/>
            <a:ext cx="4194283" cy="3597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Early pregnancy access to prenatal care is essential.</a:t>
            </a:r>
          </a:p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Research has linked a lack of antenatal services to a  risk of maternal mortality.</a:t>
            </a:r>
          </a:p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Younger women typically share traits such as low socioeconomic position, lack of spousal support, work obligations, and unexpected pregnancies.</a:t>
            </a:r>
          </a:p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In South Africa more than a third of births occur in young mothers aged &lt;24 years.</a:t>
            </a:r>
          </a:p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The influence of early maternal age and caregiving knowledge on pregnancy, birth, and early childhood outcomes is important.</a:t>
            </a:r>
          </a:p>
          <a:p>
            <a:pPr marL="171462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We assessed two key behavioural outcomes for successful maternal care:</a:t>
            </a:r>
          </a:p>
          <a:p>
            <a:pPr marL="628689" lvl="1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Uptake and utilization of antenatal services; and </a:t>
            </a:r>
          </a:p>
          <a:p>
            <a:pPr marL="628689" lvl="1" indent="-171462">
              <a:buFont typeface="Arial" panose="020B0604020202020204" pitchFamily="34" charset="0"/>
              <a:buChar char="•"/>
            </a:pPr>
            <a:r>
              <a:rPr lang="en-GB" sz="1202" dirty="0">
                <a:cs typeface="Arial" panose="020B0604020202020204" pitchFamily="34" charset="0"/>
              </a:rPr>
              <a:t>Maternal knowledge of childhood development and early childhood developmental caregiving practices</a:t>
            </a:r>
          </a:p>
          <a:p>
            <a:pPr marL="628689" lvl="1" indent="-171462">
              <a:buFont typeface="Arial" panose="020B0604020202020204" pitchFamily="34" charset="0"/>
              <a:buChar char="•"/>
            </a:pPr>
            <a:endParaRPr lang="en-GB" sz="1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2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130219"/>
            <a:endParaRPr lang="en-US" sz="1141" dirty="0">
              <a:solidFill>
                <a:prstClr val="black"/>
              </a:solidFill>
              <a:latin typeface="Bahnschrift" panose="020B05020402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88437" y="1970045"/>
            <a:ext cx="4081342" cy="3607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We did a secondary data analysis of a cluster-randomized controlled trial to test the impact of a community health worker (CHW) delivered home visit intervention on child development in Limpopo Province, South Africa.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1,092 caregiver-child dyads (12/2018 – 03/2019)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The cross sectional study is based on data collected at baseline 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Uptake of ANC was characterized by timing of entry to ANC and number of ANC visits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Data on maternal and infant characteristics were collected by CHWs through maternal self-report and the Road to Health booklet at the household post-birth. 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The Caregiver Knowledge of Child Development Inventory was used to measure caregiver knowledge of ECD.</a:t>
            </a:r>
          </a:p>
          <a:p>
            <a:pPr marL="162772" indent="-162772" algn="just" defTabSz="130219">
              <a:buFont typeface="Arial" panose="020B0604020202020204" pitchFamily="34" charset="0"/>
              <a:buChar char="•"/>
            </a:pPr>
            <a:r>
              <a:rPr lang="en-GB" sz="1202" dirty="0">
                <a:solidFill>
                  <a:prstClr val="black"/>
                </a:solidFill>
                <a:cs typeface="Arial" panose="020B0604020202020204" pitchFamily="34" charset="0"/>
              </a:rPr>
              <a:t>A log-binomial regression model to estimate the crude Prevalence Ratio (PR) with the corresponding 95% confidence interval to determine the association between characteristics at enrolment and maternal age (&lt;24 vs &gt;= 24 years</a:t>
            </a:r>
            <a:endParaRPr lang="en-US" sz="1202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89004" y="10026276"/>
            <a:ext cx="1896448" cy="1202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2" dirty="0">
                <a:cs typeface="Arial" panose="020B0604020202020204" pitchFamily="34" charset="0"/>
              </a:rPr>
              <a:t>Older age, being single, divorced or widowed and poor social support were also associated with poor uptake of ANC services, in keeping with other studies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956605" y="9934515"/>
            <a:ext cx="1842578" cy="1572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30219"/>
            <a:r>
              <a:rPr lang="en-GB" sz="1202" dirty="0">
                <a:cs typeface="Arial" panose="020B0604020202020204" pitchFamily="34" charset="0"/>
              </a:rPr>
              <a:t>Overall, knowledge of child-care and early childhood development was low across all participants, and we observed little difference by age group. </a:t>
            </a:r>
          </a:p>
          <a:p>
            <a:pPr algn="ctr" defTabSz="130219"/>
            <a:r>
              <a:rPr lang="en-US" sz="1202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481717" y="9934524"/>
            <a:ext cx="2264117" cy="1562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30219"/>
            <a:r>
              <a:rPr lang="en-GB" sz="1202" dirty="0"/>
              <a:t>There is need for credible commitment, coordination and co-operation at district level to ensure that all mothers are informed and aware of the importance of ANC and early child care and development</a:t>
            </a:r>
          </a:p>
          <a:p>
            <a:pPr algn="ctr" defTabSz="130219"/>
            <a:endParaRPr lang="en-US" sz="1141" dirty="0">
              <a:solidFill>
                <a:prstClr val="black"/>
              </a:solidFill>
              <a:latin typeface="Bahnschrift" panose="020B0502040204020203" pitchFamily="34" charset="0"/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2875" y="10098571"/>
            <a:ext cx="836668" cy="1085148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" t="5002" r="3063" b="4591"/>
          <a:stretch/>
        </p:blipFill>
        <p:spPr>
          <a:xfrm>
            <a:off x="2859323" y="11496400"/>
            <a:ext cx="1225719" cy="539132"/>
          </a:xfrm>
          <a:prstGeom prst="rect">
            <a:avLst/>
          </a:prstGeom>
          <a:ln>
            <a:noFill/>
          </a:ln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96" t="3072" r="709" b="3159"/>
          <a:stretch/>
        </p:blipFill>
        <p:spPr>
          <a:xfrm>
            <a:off x="1525867" y="11517254"/>
            <a:ext cx="1251410" cy="539132"/>
          </a:xfrm>
          <a:prstGeom prst="rect">
            <a:avLst/>
          </a:prstGeom>
          <a:ln>
            <a:noFill/>
          </a:ln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" t="1622" r="72271" b="3159"/>
          <a:stretch/>
        </p:blipFill>
        <p:spPr>
          <a:xfrm>
            <a:off x="952568" y="11498082"/>
            <a:ext cx="588885" cy="636103"/>
          </a:xfrm>
          <a:prstGeom prst="rect">
            <a:avLst/>
          </a:prstGeom>
          <a:ln>
            <a:noFill/>
          </a:ln>
        </p:spPr>
      </p:pic>
      <p:pic>
        <p:nvPicPr>
          <p:cNvPr id="52" name="Picture 4" descr="Research Icons - Download Free Vector Icons | Noun Project">
            <a:extLst>
              <a:ext uri="{FF2B5EF4-FFF2-40B4-BE49-F238E27FC236}">
                <a16:creationId xmlns:a16="http://schemas.microsoft.com/office/drawing/2014/main" id="{05F211AE-DBE0-4EE3-85EB-22E15E792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963" y="9940702"/>
            <a:ext cx="581932" cy="562628"/>
          </a:xfrm>
          <a:prstGeom prst="rect">
            <a:avLst/>
          </a:prstGeom>
          <a:solidFill>
            <a:schemeClr val="bg1"/>
          </a:solidFill>
          <a:extLst/>
        </p:spPr>
      </p:pic>
      <p:sp>
        <p:nvSpPr>
          <p:cNvPr id="55" name="Rectangle 54"/>
          <p:cNvSpPr/>
          <p:nvPr/>
        </p:nvSpPr>
        <p:spPr>
          <a:xfrm>
            <a:off x="-793383" y="9559707"/>
            <a:ext cx="8435956" cy="390677"/>
          </a:xfrm>
          <a:prstGeom prst="rect">
            <a:avLst/>
          </a:prstGeom>
          <a:solidFill>
            <a:srgbClr val="27A0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-628067" y="9604544"/>
            <a:ext cx="8112409" cy="35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30219"/>
            <a:r>
              <a:rPr lang="en-US" sz="1710" dirty="0">
                <a:solidFill>
                  <a:prstClr val="white"/>
                </a:solidFill>
                <a:latin typeface="Bahnschrift" panose="020B0502040204020203" pitchFamily="34" charset="0"/>
              </a:rPr>
              <a:t>Conclusion</a:t>
            </a:r>
          </a:p>
        </p:txBody>
      </p:sp>
      <p:sp>
        <p:nvSpPr>
          <p:cNvPr id="56" name="Rectangle 55"/>
          <p:cNvSpPr/>
          <p:nvPr/>
        </p:nvSpPr>
        <p:spPr>
          <a:xfrm>
            <a:off x="-793383" y="5664382"/>
            <a:ext cx="8435956" cy="390677"/>
          </a:xfrm>
          <a:prstGeom prst="rect">
            <a:avLst/>
          </a:prstGeom>
          <a:solidFill>
            <a:srgbClr val="27A0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30219"/>
            <a:endParaRPr lang="en-US" sz="512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-760815" y="5693200"/>
            <a:ext cx="8112409" cy="355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30219"/>
            <a:r>
              <a:rPr lang="en-US" sz="1710" dirty="0">
                <a:solidFill>
                  <a:prstClr val="white"/>
                </a:solidFill>
                <a:latin typeface="Bahnschrift" panose="020B0502040204020203" pitchFamily="34" charset="0"/>
              </a:rPr>
              <a:t>Results</a:t>
            </a: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3287953" y="5798813"/>
            <a:ext cx="2511951" cy="103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260372" tIns="260372" rIns="260372" bIns="260372" numCol="1" anchor="ctr" anchorCtr="0" compatLnSpc="1">
            <a:prstTxWarp prst="textNoShape">
              <a:avLst/>
            </a:prstTxWarp>
            <a:spAutoFit/>
          </a:bodyPr>
          <a:lstStyle/>
          <a:p>
            <a:pPr defTabSz="26044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US" altLang="en-US" sz="1100" b="1" dirty="0" bmk="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>able 1: Antenatal service uptake </a:t>
            </a:r>
            <a:endParaRPr lang="en-US" altLang="en-US" sz="1100" dirty="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26044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altLang="en-US" sz="1100" dirty="0">
                <a:solidFill>
                  <a:prstClr val="black"/>
                </a:solidFill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altLang="en-US" sz="1100" dirty="0">
              <a:solidFill>
                <a:prstClr val="black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-726889" y="6115512"/>
            <a:ext cx="3995436" cy="430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19" rIns="91440" bIns="45719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 1: Characteristics of mother-infant dyads (n= 1012)</a:t>
            </a:r>
          </a:p>
          <a:p>
            <a:pPr algn="ctr" defTabSz="9144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latin typeface="Calibri" panose="020F0502020204030204" pitchFamily="34" charset="0"/>
                <a:cs typeface="Times New Roman" panose="02020603050405020304" pitchFamily="18" charset="0"/>
              </a:rPr>
              <a:t>Younger &lt;24 vs older mothers &gt;24 years</a:t>
            </a:r>
            <a:endParaRPr lang="en-US" altLang="en-US" sz="1801" dirty="0">
              <a:latin typeface="Arial" panose="020B0604020202020204" pitchFamily="34" charset="0"/>
            </a:endParaRPr>
          </a:p>
        </p:txBody>
      </p:sp>
      <p:pic>
        <p:nvPicPr>
          <p:cNvPr id="50" name="Content Placeholder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3278" y="6904629"/>
            <a:ext cx="3732329" cy="1921605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124367" y="6523927"/>
            <a:ext cx="4527900" cy="261836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54221" y="10031845"/>
            <a:ext cx="812279" cy="1122020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854784" y="10504021"/>
            <a:ext cx="593115" cy="70828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407884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5934</TotalTime>
  <Words>454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BOLD</vt:lpstr>
      <vt:lpstr>Bahnschrift</vt:lpstr>
      <vt:lpstr>Calibri</vt:lpstr>
      <vt:lpstr>Calibri Light</vt:lpstr>
      <vt:lpstr>Times New Roman</vt:lpstr>
      <vt:lpstr>1_Office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Nozipho Musakwa</dc:creator>
  <cp:lastModifiedBy>Nozipho Musakwa</cp:lastModifiedBy>
  <cp:revision>22</cp:revision>
  <dcterms:created xsi:type="dcterms:W3CDTF">2023-03-02T06:38:20Z</dcterms:created>
  <dcterms:modified xsi:type="dcterms:W3CDTF">2023-03-16T12:48:02Z</dcterms:modified>
</cp:coreProperties>
</file>